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2" r:id="rId4"/>
    <p:sldId id="256" r:id="rId5"/>
    <p:sldId id="257" r:id="rId6"/>
    <p:sldId id="260" r:id="rId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2289D5-8903-4D1B-AFCF-8AB962D52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C011353-0CE5-4C7D-8DC8-D46108899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34C253-FC7E-4789-863A-1E608B155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EF5208-97CC-405D-88C0-4762A89C0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FB94F9-074D-42EA-B28E-1AFDC7795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711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A0B6BA-19C7-4517-807B-A2F11D950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5D63CCD-C675-4A4A-9E19-976CD611B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04D5C0-2D83-4D80-959C-A32EC4C6E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2BE650-6BB0-4FDD-9364-C63A03A25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334864-3580-40EE-948E-C9AE8D90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09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DB079A7-86C8-4A6B-9959-0678DAE678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BAFB3E-74DE-4012-8A2E-1AB9FCA3E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4514119-DC9A-4D7D-BC45-C9B99785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B1C7D22-CB1F-4236-BB85-83CA48B3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4AC923-A165-4794-80C9-96A39054A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470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97B6D6-22A0-4482-B0B0-B3D8453D8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DA9DC7-AB45-411B-A008-D8AF0E187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10637B-ABE7-45AF-8000-67D7AB89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26B7F78-18FB-4BAA-AEF5-4BDDE9F46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954AF0-DDDC-4456-90DA-3F9DD529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11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4E84BF-EACF-4E39-8DD1-CC8053B47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8DA98E9-695E-417E-9C4C-639886BCE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22D65B-54D6-4E55-B298-86219AC5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63CFC8-D357-4375-8F97-87FE8F86E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A65738-FA4A-48E2-A613-339505AA5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813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B3FDF9-C218-4773-A8DE-2F33ADCBE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DDAE62-0BD4-442E-882A-077E25799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D29E971-790A-44E7-9DAC-28A4D000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39D5983-BB9F-4AE2-9188-3CE60E6DC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BC9C4E-BB51-4522-B4B8-6DDDE6B25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FDC68D-FAA7-4B47-BC43-E94E539D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102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CD4A5D-AB0B-48CE-B855-DF02AD276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328648-50CE-42E8-85D3-E64CA4D47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CEE61E3-A1A4-40DC-947F-8C4A09E23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668B8E7-ABC2-4442-911F-ABA5007A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DF2DE18-1396-4A85-9CE3-F43F5BEA0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F1E8E80-BDE4-44AC-B202-90247976F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D053D9E-A74C-4B5A-81BC-46AB9A53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FAEDA83-C943-47DB-976F-0435C3CC0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870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F0644E-B844-41DB-8F5F-2354B3FC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679EC1C-A43F-427A-94F3-504DA2854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FFB8C8D-3362-4F7B-B887-8E055021A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281186-6ABD-4E21-BD83-4C75E794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68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0A30C89-C2D1-44B1-820F-DFC0F0756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90B5AC3-75FD-440A-8BD9-280F01F5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4738B6B-2AB1-4780-B36D-37BE42A33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206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F81154-67BB-4788-B6A1-AD3766FA2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7D43F3-35E2-44ED-89D4-11DC66EFA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9ED887E-9908-4F91-8B6F-A17551687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2CD25E1-1F76-499F-97FA-1DCA30BCE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D406A7-BBFD-495D-8DDD-C331A8A7B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A6810B-0FA2-4A64-A3AC-E929ADDD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959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21F20B-DE56-41C5-9027-99963008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87BD098-1F8E-4AC5-B209-6E08E7BD0B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478932-F24B-4C3F-AA32-191FE3CD7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A3A4733-0CC2-4A75-853A-C4B7BFD8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F6EBC8C-CCDE-416D-B4A6-FD0B43CED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3875125-E8CD-45E7-9695-C595C274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607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7339E7B-CD54-49E7-87AE-A469306F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09510D3-CF26-47C1-B94F-ED93E355E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67F83D-105E-4C7C-B525-D61A3FDD0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D22E-EC2B-4EA1-9AFF-E9B2D922B00E}" type="datetimeFigureOut">
              <a:rPr lang="ko-KR" altLang="en-US" smtClean="0"/>
              <a:t>2021-08-20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73009A-5B24-4C52-B0B7-BF84942D6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8F221A-0F03-44AF-985A-21EF7ECE3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898E0-D1AE-4A96-891B-922506F651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188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F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79661B19-EC4D-48E6-AC1E-A297DBF7F7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512" b="73612"/>
          <a:stretch/>
        </p:blipFill>
        <p:spPr>
          <a:xfrm>
            <a:off x="-20642" y="-5172"/>
            <a:ext cx="12212642" cy="6863171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8DD83A2B-9F22-4BBE-9864-1B4B04384D81}"/>
              </a:ext>
            </a:extLst>
          </p:cNvPr>
          <p:cNvSpPr/>
          <p:nvPr/>
        </p:nvSpPr>
        <p:spPr>
          <a:xfrm>
            <a:off x="3918409" y="1741602"/>
            <a:ext cx="4147794" cy="3148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/>
              <a:t>환경영향평가</a:t>
            </a:r>
            <a:endParaRPr lang="en-US" altLang="ko-KR" sz="3600" dirty="0"/>
          </a:p>
          <a:p>
            <a:pPr algn="ctr"/>
            <a:r>
              <a:rPr lang="ko-KR" altLang="en-US" sz="3600" dirty="0"/>
              <a:t>사전공사</a:t>
            </a:r>
            <a:r>
              <a:rPr lang="en-US" altLang="ko-KR" sz="3600" dirty="0"/>
              <a:t> </a:t>
            </a:r>
            <a:r>
              <a:rPr lang="ko-KR" altLang="en-US" sz="3600" dirty="0"/>
              <a:t>사례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E1EB3AE5-F47A-405F-BD2F-1CE5228AF029}"/>
              </a:ext>
            </a:extLst>
          </p:cNvPr>
          <p:cNvCxnSpPr>
            <a:cxnSpLocks/>
          </p:cNvCxnSpPr>
          <p:nvPr/>
        </p:nvCxnSpPr>
        <p:spPr>
          <a:xfrm>
            <a:off x="3676453" y="2272103"/>
            <a:ext cx="4628561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5881DBC8-2258-4061-B7BB-C2F50E33555B}"/>
              </a:ext>
            </a:extLst>
          </p:cNvPr>
          <p:cNvCxnSpPr>
            <a:cxnSpLocks/>
          </p:cNvCxnSpPr>
          <p:nvPr/>
        </p:nvCxnSpPr>
        <p:spPr>
          <a:xfrm>
            <a:off x="3676453" y="4215596"/>
            <a:ext cx="4628561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>
            <a:extLst>
              <a:ext uri="{FF2B5EF4-FFF2-40B4-BE49-F238E27FC236}">
                <a16:creationId xmlns:a16="http://schemas.microsoft.com/office/drawing/2014/main" id="{FD6F5877-0BA8-4A33-BB98-8BADD6E6EB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564" y="2534237"/>
            <a:ext cx="18002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3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그림 27">
            <a:extLst>
              <a:ext uri="{FF2B5EF4-FFF2-40B4-BE49-F238E27FC236}">
                <a16:creationId xmlns:a16="http://schemas.microsoft.com/office/drawing/2014/main" id="{827B2D37-4B03-448C-B969-5253E40F4E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512" b="73612"/>
          <a:stretch/>
        </p:blipFill>
        <p:spPr>
          <a:xfrm>
            <a:off x="-20642" y="-5172"/>
            <a:ext cx="12212642" cy="6863171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579A8D6B-CA0B-44B5-97DF-FB99B78954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87752" y="362956"/>
            <a:ext cx="3632789" cy="7093309"/>
          </a:xfrm>
          <a:prstGeom prst="rect">
            <a:avLst/>
          </a:prstGeom>
          <a:effectLst/>
          <a:scene3d>
            <a:camera prst="orthographicFront"/>
            <a:lightRig rig="soft" dir="t"/>
          </a:scene3d>
          <a:sp3d prstMaterial="matte">
            <a:bevelT w="127000" h="127000"/>
            <a:bevelB w="0" h="0"/>
          </a:sp3d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515DD5D2-D969-42D7-B1EC-628CE9E03C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043" y="2093216"/>
            <a:ext cx="2771048" cy="2035717"/>
          </a:xfrm>
          <a:prstGeom prst="rect">
            <a:avLst/>
          </a:prstGeom>
          <a:effectLst/>
          <a:scene3d>
            <a:camera prst="orthographicFront"/>
            <a:lightRig rig="soft" dir="t"/>
          </a:scene3d>
          <a:sp3d prstMaterial="matte">
            <a:bevelT w="127000" h="127000"/>
            <a:bevelB w="0" h="0"/>
          </a:sp3d>
        </p:spPr>
      </p:pic>
      <p:sp>
        <p:nvSpPr>
          <p:cNvPr id="3" name="타원 2">
            <a:extLst>
              <a:ext uri="{FF2B5EF4-FFF2-40B4-BE49-F238E27FC236}">
                <a16:creationId xmlns:a16="http://schemas.microsoft.com/office/drawing/2014/main" id="{E73FEE19-877D-485A-B3FB-05FDFA33B23E}"/>
              </a:ext>
            </a:extLst>
          </p:cNvPr>
          <p:cNvSpPr/>
          <p:nvPr/>
        </p:nvSpPr>
        <p:spPr>
          <a:xfrm>
            <a:off x="383368" y="292287"/>
            <a:ext cx="895546" cy="84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rgbClr val="333F50"/>
                </a:solidFill>
              </a:rPr>
              <a:t>ex1</a:t>
            </a:r>
            <a:endParaRPr lang="ko-KR" altLang="en-US" b="1" dirty="0">
              <a:solidFill>
                <a:srgbClr val="333F50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F379944-15B2-4E2B-A48C-0F7CDA045051}"/>
              </a:ext>
            </a:extLst>
          </p:cNvPr>
          <p:cNvCxnSpPr/>
          <p:nvPr/>
        </p:nvCxnSpPr>
        <p:spPr>
          <a:xfrm>
            <a:off x="1376313" y="1206874"/>
            <a:ext cx="990757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848DBD2-73C1-4677-8BB4-BA45D3EB4B04}"/>
              </a:ext>
            </a:extLst>
          </p:cNvPr>
          <p:cNvSpPr/>
          <p:nvPr/>
        </p:nvSpPr>
        <p:spPr>
          <a:xfrm>
            <a:off x="4035012" y="1631071"/>
            <a:ext cx="1979287" cy="257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rgbClr val="333F50"/>
                </a:solidFill>
              </a:rPr>
              <a:t>토지이용계획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694F45F9-C153-4EA3-B1EA-2EC6D6D19972}"/>
              </a:ext>
            </a:extLst>
          </p:cNvPr>
          <p:cNvSpPr/>
          <p:nvPr/>
        </p:nvSpPr>
        <p:spPr>
          <a:xfrm>
            <a:off x="9325025" y="1652212"/>
            <a:ext cx="1979287" cy="257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rgbClr val="333F50"/>
                </a:solidFill>
              </a:rPr>
              <a:t>현장사진</a:t>
            </a: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FC53EABC-457C-4991-9D3E-F84A92EB1E24}"/>
              </a:ext>
            </a:extLst>
          </p:cNvPr>
          <p:cNvSpPr/>
          <p:nvPr/>
        </p:nvSpPr>
        <p:spPr>
          <a:xfrm>
            <a:off x="6330098" y="2912881"/>
            <a:ext cx="344079" cy="288309"/>
          </a:xfrm>
          <a:prstGeom prst="ellipse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C5F33080-5268-48B2-874F-092B832B5529}"/>
              </a:ext>
            </a:extLst>
          </p:cNvPr>
          <p:cNvSpPr/>
          <p:nvPr/>
        </p:nvSpPr>
        <p:spPr>
          <a:xfrm>
            <a:off x="6719263" y="2912880"/>
            <a:ext cx="344079" cy="288309"/>
          </a:xfrm>
          <a:prstGeom prst="ellipse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CB350F30-10F5-4121-976A-E6A20104318F}"/>
              </a:ext>
            </a:extLst>
          </p:cNvPr>
          <p:cNvGrpSpPr/>
          <p:nvPr/>
        </p:nvGrpSpPr>
        <p:grpSpPr>
          <a:xfrm>
            <a:off x="5312984" y="2848980"/>
            <a:ext cx="2722386" cy="740414"/>
            <a:chOff x="5312984" y="2848980"/>
            <a:chExt cx="2722386" cy="740414"/>
          </a:xfrm>
        </p:grpSpPr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800A1517-DD72-4D9E-9614-933ECE5434E4}"/>
                </a:ext>
              </a:extLst>
            </p:cNvPr>
            <p:cNvSpPr/>
            <p:nvPr/>
          </p:nvSpPr>
          <p:spPr>
            <a:xfrm>
              <a:off x="6871663" y="3197258"/>
              <a:ext cx="344079" cy="288309"/>
            </a:xfrm>
            <a:prstGeom prst="ellipse">
              <a:avLst/>
            </a:prstGeom>
            <a:solidFill>
              <a:srgbClr val="333F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4D94ED3-772C-4186-8A95-6FDE9DCE552E}"/>
                </a:ext>
              </a:extLst>
            </p:cNvPr>
            <p:cNvSpPr/>
            <p:nvPr/>
          </p:nvSpPr>
          <p:spPr>
            <a:xfrm>
              <a:off x="6128519" y="3198828"/>
              <a:ext cx="344079" cy="288309"/>
            </a:xfrm>
            <a:prstGeom prst="ellipse">
              <a:avLst/>
            </a:prstGeom>
            <a:solidFill>
              <a:srgbClr val="333F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8B587C86-520B-4164-9088-10A317095DEA}"/>
                </a:ext>
              </a:extLst>
            </p:cNvPr>
            <p:cNvSpPr/>
            <p:nvPr/>
          </p:nvSpPr>
          <p:spPr>
            <a:xfrm>
              <a:off x="5312984" y="2848980"/>
              <a:ext cx="2722386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신규 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  <a:p>
              <a:pPr algn="ctr"/>
              <a:r>
                <a:rPr lang="en-US" altLang="ko-KR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9,958</a:t>
              </a:r>
              <a:r>
                <a:rPr lang="en-US" altLang="ko-KR" dirty="0">
                  <a:solidFill>
                    <a:schemeClr val="bg1"/>
                  </a:solidFill>
                  <a:highlight>
                    <a:srgbClr val="333F50"/>
                  </a:highlight>
                  <a:latin typeface="맑은 고딕" panose="020B0503020000020004" pitchFamily="50" charset="-127"/>
                  <a:ea typeface="맑은 고딕" panose="020B0503020000020004" pitchFamily="50" charset="-127"/>
                </a:rPr>
                <a:t>㎡</a:t>
              </a:r>
              <a:endParaRPr lang="ko-KR" altLang="en-US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EE04E680-0701-4528-B8AF-076D67632192}"/>
              </a:ext>
            </a:extLst>
          </p:cNvPr>
          <p:cNvGrpSpPr/>
          <p:nvPr/>
        </p:nvGrpSpPr>
        <p:grpSpPr>
          <a:xfrm>
            <a:off x="3367826" y="4205038"/>
            <a:ext cx="2472582" cy="740414"/>
            <a:chOff x="3348776" y="4205038"/>
            <a:chExt cx="2472582" cy="740414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D7EBD0B-B44F-494B-A71D-D53F85ED1946}"/>
                </a:ext>
              </a:extLst>
            </p:cNvPr>
            <p:cNvGrpSpPr/>
            <p:nvPr/>
          </p:nvGrpSpPr>
          <p:grpSpPr>
            <a:xfrm>
              <a:off x="4002573" y="4266106"/>
              <a:ext cx="1166381" cy="583645"/>
              <a:chOff x="4002573" y="4266106"/>
              <a:chExt cx="1166381" cy="583645"/>
            </a:xfrm>
          </p:grpSpPr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4F4CFA4E-B030-4C07-8879-83A33840616F}"/>
                  </a:ext>
                </a:extLst>
              </p:cNvPr>
              <p:cNvSpPr/>
              <p:nvPr/>
            </p:nvSpPr>
            <p:spPr>
              <a:xfrm>
                <a:off x="4002573" y="426610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타원 23">
                <a:extLst>
                  <a:ext uri="{FF2B5EF4-FFF2-40B4-BE49-F238E27FC236}">
                    <a16:creationId xmlns:a16="http://schemas.microsoft.com/office/drawing/2014/main" id="{F370CAD7-8185-439E-93E9-365ACDF076D6}"/>
                  </a:ext>
                </a:extLst>
              </p:cNvPr>
              <p:cNvSpPr/>
              <p:nvPr/>
            </p:nvSpPr>
            <p:spPr>
              <a:xfrm>
                <a:off x="4823481" y="426610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타원 24">
                <a:extLst>
                  <a:ext uri="{FF2B5EF4-FFF2-40B4-BE49-F238E27FC236}">
                    <a16:creationId xmlns:a16="http://schemas.microsoft.com/office/drawing/2014/main" id="{E406E5F9-0238-4BCB-B8D5-40F27B0128E1}"/>
                  </a:ext>
                </a:extLst>
              </p:cNvPr>
              <p:cNvSpPr/>
              <p:nvPr/>
            </p:nvSpPr>
            <p:spPr>
              <a:xfrm>
                <a:off x="4824875" y="4541911"/>
                <a:ext cx="344079" cy="307840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타원 25">
                <a:extLst>
                  <a:ext uri="{FF2B5EF4-FFF2-40B4-BE49-F238E27FC236}">
                    <a16:creationId xmlns:a16="http://schemas.microsoft.com/office/drawing/2014/main" id="{8E10C43A-8E29-46CE-864E-E7F28D9FF90D}"/>
                  </a:ext>
                </a:extLst>
              </p:cNvPr>
              <p:cNvSpPr/>
              <p:nvPr/>
            </p:nvSpPr>
            <p:spPr>
              <a:xfrm>
                <a:off x="4012213" y="4541910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4B2341CB-C53A-4A46-A542-4B0B7C5BD4BE}"/>
                </a:ext>
              </a:extLst>
            </p:cNvPr>
            <p:cNvSpPr/>
            <p:nvPr/>
          </p:nvSpPr>
          <p:spPr>
            <a:xfrm>
              <a:off x="3348776" y="4205038"/>
              <a:ext cx="2472582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기허가지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  <a:p>
              <a:pPr algn="ctr"/>
              <a:r>
                <a:rPr lang="en-US" altLang="ko-KR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9,728㎡</a:t>
              </a:r>
              <a:endParaRPr lang="ko-KR" altLang="en-US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pic>
        <p:nvPicPr>
          <p:cNvPr id="31" name="그림 30">
            <a:extLst>
              <a:ext uri="{FF2B5EF4-FFF2-40B4-BE49-F238E27FC236}">
                <a16:creationId xmlns:a16="http://schemas.microsoft.com/office/drawing/2014/main" id="{810F57EF-BFE4-40E6-9984-EE388CC2D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0833" y="5400675"/>
            <a:ext cx="1590675" cy="1457325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18138802-2FB3-4745-AA7F-F350A7A9D4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1816" y="5746870"/>
            <a:ext cx="1371600" cy="1095375"/>
          </a:xfrm>
          <a:prstGeom prst="rect">
            <a:avLst/>
          </a:prstGeom>
        </p:spPr>
      </p:pic>
      <p:sp>
        <p:nvSpPr>
          <p:cNvPr id="27" name="직사각형 26">
            <a:extLst>
              <a:ext uri="{FF2B5EF4-FFF2-40B4-BE49-F238E27FC236}">
                <a16:creationId xmlns:a16="http://schemas.microsoft.com/office/drawing/2014/main" id="{FB918A3C-B8E2-4043-9FD0-0A6DE83ABBEF}"/>
              </a:ext>
            </a:extLst>
          </p:cNvPr>
          <p:cNvSpPr/>
          <p:nvPr/>
        </p:nvSpPr>
        <p:spPr>
          <a:xfrm>
            <a:off x="1528347" y="415023"/>
            <a:ext cx="9700907" cy="650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시설 증축을 위한 개발사업으로 </a:t>
            </a:r>
            <a:r>
              <a:rPr lang="ko-KR" altLang="en-US" b="1" dirty="0">
                <a:solidFill>
                  <a:srgbClr val="FFFF00"/>
                </a:solidFill>
              </a:rPr>
              <a:t>계획관리지역</a:t>
            </a:r>
            <a:r>
              <a:rPr lang="ko-KR" altLang="en-US" b="1" dirty="0"/>
              <a:t>에서 기허가지와 신규 </a:t>
            </a:r>
            <a:r>
              <a:rPr lang="ko-KR" altLang="en-US" b="1" dirty="0" err="1"/>
              <a:t>신청지</a:t>
            </a:r>
            <a:r>
              <a:rPr lang="ko-KR" altLang="en-US" b="1" dirty="0"/>
              <a:t> 면적의 합이 </a:t>
            </a:r>
            <a:r>
              <a:rPr lang="en-US" altLang="ko-KR" b="1" dirty="0">
                <a:solidFill>
                  <a:srgbClr val="FFFF00"/>
                </a:solidFill>
              </a:rPr>
              <a:t>10,000</a:t>
            </a:r>
            <a:r>
              <a:rPr lang="en-US" altLang="ko-KR" b="1" dirty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㎡</a:t>
            </a:r>
            <a:r>
              <a:rPr lang="ko-KR" altLang="en-US" b="1" dirty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이상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임에도 소규모 환경영향평가없이 승인 및 공사 시행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901498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그림 26">
            <a:extLst>
              <a:ext uri="{FF2B5EF4-FFF2-40B4-BE49-F238E27FC236}">
                <a16:creationId xmlns:a16="http://schemas.microsoft.com/office/drawing/2014/main" id="{31515980-F2A2-4248-952E-78F27F5811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512" b="73612"/>
          <a:stretch/>
        </p:blipFill>
        <p:spPr>
          <a:xfrm>
            <a:off x="-20642" y="-5172"/>
            <a:ext cx="12212642" cy="6863171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73CC3AA5-BEF6-43C0-A2C9-0A7C2A232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662" y="2044877"/>
            <a:ext cx="4691410" cy="4509390"/>
          </a:xfrm>
          <a:prstGeom prst="rect">
            <a:avLst/>
          </a:prstGeom>
          <a:effectLst/>
          <a:scene3d>
            <a:camera prst="orthographicFront"/>
            <a:lightRig rig="soft" dir="t"/>
          </a:scene3d>
          <a:sp3d prstMaterial="matte">
            <a:bevelT w="127000" h="127000"/>
            <a:bevelB w="0" h="0"/>
          </a:sp3d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47F60732-FE8F-44F8-BCF1-F08C4A465DE7}"/>
              </a:ext>
            </a:extLst>
          </p:cNvPr>
          <p:cNvSpPr/>
          <p:nvPr/>
        </p:nvSpPr>
        <p:spPr>
          <a:xfrm>
            <a:off x="1528347" y="415023"/>
            <a:ext cx="9700907" cy="650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bg1"/>
                </a:solidFill>
              </a:rPr>
              <a:t>주택부지 조성사업으로 </a:t>
            </a:r>
            <a:r>
              <a:rPr lang="ko-KR" altLang="en-US" b="1" dirty="0">
                <a:solidFill>
                  <a:srgbClr val="FFFF00"/>
                </a:solidFill>
              </a:rPr>
              <a:t>보전관리지역</a:t>
            </a:r>
            <a:r>
              <a:rPr lang="ko-KR" altLang="en-US" b="1" dirty="0">
                <a:solidFill>
                  <a:schemeClr val="bg1"/>
                </a:solidFill>
              </a:rPr>
              <a:t>에서 기허가지가 이미 소규모 환경영향평가 대상인 </a:t>
            </a:r>
            <a:r>
              <a:rPr lang="en-US" altLang="ko-KR" b="1" dirty="0">
                <a:solidFill>
                  <a:srgbClr val="FFFF00"/>
                </a:solidFill>
              </a:rPr>
              <a:t>5,000</a:t>
            </a:r>
            <a:r>
              <a:rPr lang="en-US" altLang="ko-KR" b="1" dirty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㎡</a:t>
            </a:r>
            <a:r>
              <a:rPr lang="ko-KR" altLang="en-US" b="1" dirty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이상</a:t>
            </a:r>
            <a:r>
              <a:rPr lang="ko-KR" altLang="en-US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임에도 소규모 환경영향평가없이 승인 및 공사 시행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E73FEE19-877D-485A-B3FB-05FDFA33B23E}"/>
              </a:ext>
            </a:extLst>
          </p:cNvPr>
          <p:cNvSpPr/>
          <p:nvPr/>
        </p:nvSpPr>
        <p:spPr>
          <a:xfrm>
            <a:off x="383368" y="292287"/>
            <a:ext cx="895546" cy="84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rgbClr val="333F50"/>
                </a:solidFill>
              </a:rPr>
              <a:t>ex2</a:t>
            </a:r>
            <a:endParaRPr lang="ko-KR" altLang="en-US" b="1" dirty="0">
              <a:solidFill>
                <a:srgbClr val="333F50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F379944-15B2-4E2B-A48C-0F7CDA045051}"/>
              </a:ext>
            </a:extLst>
          </p:cNvPr>
          <p:cNvCxnSpPr/>
          <p:nvPr/>
        </p:nvCxnSpPr>
        <p:spPr>
          <a:xfrm>
            <a:off x="1376313" y="1206874"/>
            <a:ext cx="990757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848DBD2-73C1-4677-8BB4-BA45D3EB4B04}"/>
              </a:ext>
            </a:extLst>
          </p:cNvPr>
          <p:cNvSpPr/>
          <p:nvPr/>
        </p:nvSpPr>
        <p:spPr>
          <a:xfrm>
            <a:off x="5106356" y="1519308"/>
            <a:ext cx="1979287" cy="257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rgbClr val="333F50"/>
                </a:solidFill>
              </a:rPr>
              <a:t>위성사진</a:t>
            </a: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FC53EABC-457C-4991-9D3E-F84A92EB1E24}"/>
              </a:ext>
            </a:extLst>
          </p:cNvPr>
          <p:cNvSpPr/>
          <p:nvPr/>
        </p:nvSpPr>
        <p:spPr>
          <a:xfrm>
            <a:off x="4768830" y="4624551"/>
            <a:ext cx="344079" cy="288309"/>
          </a:xfrm>
          <a:prstGeom prst="ellipse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C5F33080-5268-48B2-874F-092B832B5529}"/>
              </a:ext>
            </a:extLst>
          </p:cNvPr>
          <p:cNvSpPr/>
          <p:nvPr/>
        </p:nvSpPr>
        <p:spPr>
          <a:xfrm>
            <a:off x="5157995" y="4624550"/>
            <a:ext cx="344079" cy="288309"/>
          </a:xfrm>
          <a:prstGeom prst="ellipse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CB350F30-10F5-4121-976A-E6A20104318F}"/>
              </a:ext>
            </a:extLst>
          </p:cNvPr>
          <p:cNvGrpSpPr/>
          <p:nvPr/>
        </p:nvGrpSpPr>
        <p:grpSpPr>
          <a:xfrm>
            <a:off x="3758505" y="4554710"/>
            <a:ext cx="2722386" cy="740414"/>
            <a:chOff x="5312984" y="2848980"/>
            <a:chExt cx="2722386" cy="740414"/>
          </a:xfrm>
        </p:grpSpPr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800A1517-DD72-4D9E-9614-933ECE5434E4}"/>
                </a:ext>
              </a:extLst>
            </p:cNvPr>
            <p:cNvSpPr/>
            <p:nvPr/>
          </p:nvSpPr>
          <p:spPr>
            <a:xfrm>
              <a:off x="6871663" y="3197258"/>
              <a:ext cx="344079" cy="288309"/>
            </a:xfrm>
            <a:prstGeom prst="ellipse">
              <a:avLst/>
            </a:prstGeom>
            <a:solidFill>
              <a:srgbClr val="333F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4D94ED3-772C-4186-8A95-6FDE9DCE552E}"/>
                </a:ext>
              </a:extLst>
            </p:cNvPr>
            <p:cNvSpPr/>
            <p:nvPr/>
          </p:nvSpPr>
          <p:spPr>
            <a:xfrm>
              <a:off x="6128519" y="3198828"/>
              <a:ext cx="344079" cy="288309"/>
            </a:xfrm>
            <a:prstGeom prst="ellipse">
              <a:avLst/>
            </a:prstGeom>
            <a:solidFill>
              <a:srgbClr val="333F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8B587C86-520B-4164-9088-10A317095DEA}"/>
                </a:ext>
              </a:extLst>
            </p:cNvPr>
            <p:cNvSpPr/>
            <p:nvPr/>
          </p:nvSpPr>
          <p:spPr>
            <a:xfrm>
              <a:off x="5312984" y="2848980"/>
              <a:ext cx="2722386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신규 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  <a:p>
              <a:pPr algn="ctr"/>
              <a:r>
                <a:rPr lang="en-US" altLang="ko-KR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9,958</a:t>
              </a:r>
              <a:r>
                <a:rPr lang="en-US" altLang="ko-KR" dirty="0">
                  <a:solidFill>
                    <a:schemeClr val="bg1"/>
                  </a:solidFill>
                  <a:highlight>
                    <a:srgbClr val="333F50"/>
                  </a:highlight>
                  <a:latin typeface="맑은 고딕" panose="020B0503020000020004" pitchFamily="50" charset="-127"/>
                  <a:ea typeface="맑은 고딕" panose="020B0503020000020004" pitchFamily="50" charset="-127"/>
                </a:rPr>
                <a:t>㎡</a:t>
              </a:r>
              <a:endParaRPr lang="ko-KR" altLang="en-US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EE04E680-0701-4528-B8AF-076D67632192}"/>
              </a:ext>
            </a:extLst>
          </p:cNvPr>
          <p:cNvGrpSpPr/>
          <p:nvPr/>
        </p:nvGrpSpPr>
        <p:grpSpPr>
          <a:xfrm>
            <a:off x="6085679" y="3207418"/>
            <a:ext cx="2472582" cy="740414"/>
            <a:chOff x="3367437" y="4203740"/>
            <a:chExt cx="2472582" cy="740414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D7EBD0B-B44F-494B-A71D-D53F85ED1946}"/>
                </a:ext>
              </a:extLst>
            </p:cNvPr>
            <p:cNvGrpSpPr/>
            <p:nvPr/>
          </p:nvGrpSpPr>
          <p:grpSpPr>
            <a:xfrm>
              <a:off x="4002573" y="4266106"/>
              <a:ext cx="1166381" cy="583645"/>
              <a:chOff x="4002573" y="4266106"/>
              <a:chExt cx="1166381" cy="583645"/>
            </a:xfrm>
          </p:grpSpPr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4F4CFA4E-B030-4C07-8879-83A33840616F}"/>
                  </a:ext>
                </a:extLst>
              </p:cNvPr>
              <p:cNvSpPr/>
              <p:nvPr/>
            </p:nvSpPr>
            <p:spPr>
              <a:xfrm>
                <a:off x="4002573" y="426610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타원 23">
                <a:extLst>
                  <a:ext uri="{FF2B5EF4-FFF2-40B4-BE49-F238E27FC236}">
                    <a16:creationId xmlns:a16="http://schemas.microsoft.com/office/drawing/2014/main" id="{F370CAD7-8185-439E-93E9-365ACDF076D6}"/>
                  </a:ext>
                </a:extLst>
              </p:cNvPr>
              <p:cNvSpPr/>
              <p:nvPr/>
            </p:nvSpPr>
            <p:spPr>
              <a:xfrm>
                <a:off x="4823481" y="426610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타원 24">
                <a:extLst>
                  <a:ext uri="{FF2B5EF4-FFF2-40B4-BE49-F238E27FC236}">
                    <a16:creationId xmlns:a16="http://schemas.microsoft.com/office/drawing/2014/main" id="{E406E5F9-0238-4BCB-B8D5-40F27B0128E1}"/>
                  </a:ext>
                </a:extLst>
              </p:cNvPr>
              <p:cNvSpPr/>
              <p:nvPr/>
            </p:nvSpPr>
            <p:spPr>
              <a:xfrm>
                <a:off x="4824875" y="4541911"/>
                <a:ext cx="344079" cy="307840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타원 25">
                <a:extLst>
                  <a:ext uri="{FF2B5EF4-FFF2-40B4-BE49-F238E27FC236}">
                    <a16:creationId xmlns:a16="http://schemas.microsoft.com/office/drawing/2014/main" id="{8E10C43A-8E29-46CE-864E-E7F28D9FF90D}"/>
                  </a:ext>
                </a:extLst>
              </p:cNvPr>
              <p:cNvSpPr/>
              <p:nvPr/>
            </p:nvSpPr>
            <p:spPr>
              <a:xfrm>
                <a:off x="4012213" y="4541910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4B2341CB-C53A-4A46-A542-4B0B7C5BD4BE}"/>
                </a:ext>
              </a:extLst>
            </p:cNvPr>
            <p:cNvSpPr/>
            <p:nvPr/>
          </p:nvSpPr>
          <p:spPr>
            <a:xfrm>
              <a:off x="3367437" y="4203740"/>
              <a:ext cx="2472582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기허가지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  <a:p>
              <a:pPr algn="ctr"/>
              <a:r>
                <a:rPr lang="en-US" altLang="ko-KR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9,728㎡</a:t>
              </a:r>
              <a:endParaRPr lang="ko-KR" altLang="en-US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id="{31E01E69-949F-4299-A0D7-4B80A8E86D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692" y="4985728"/>
            <a:ext cx="1370894" cy="1704977"/>
          </a:xfrm>
          <a:prstGeom prst="rect">
            <a:avLst/>
          </a:prstGeom>
        </p:spPr>
      </p:pic>
      <p:pic>
        <p:nvPicPr>
          <p:cNvPr id="33" name="그림 32">
            <a:extLst>
              <a:ext uri="{FF2B5EF4-FFF2-40B4-BE49-F238E27FC236}">
                <a16:creationId xmlns:a16="http://schemas.microsoft.com/office/drawing/2014/main" id="{94E8CCB0-7407-494C-82F8-CF27E69F78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1664" y="4985727"/>
            <a:ext cx="1370894" cy="1704977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66F391D2-D95B-41BB-B2B6-58643E5DEA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870" y="5533835"/>
            <a:ext cx="1271591" cy="1106833"/>
          </a:xfrm>
          <a:prstGeom prst="rect">
            <a:avLst/>
          </a:prstGeom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8B32956C-ABFE-45A7-A4F2-10881346E6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671" y="5583871"/>
            <a:ext cx="1271591" cy="1106833"/>
          </a:xfrm>
          <a:prstGeom prst="rect">
            <a:avLst/>
          </a:prstGeom>
        </p:spPr>
      </p:pic>
      <p:pic>
        <p:nvPicPr>
          <p:cNvPr id="35" name="그림 34">
            <a:extLst>
              <a:ext uri="{FF2B5EF4-FFF2-40B4-BE49-F238E27FC236}">
                <a16:creationId xmlns:a16="http://schemas.microsoft.com/office/drawing/2014/main" id="{E1190727-5843-478C-9E6B-12E76EA3CC5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30" t="1735"/>
          <a:stretch/>
        </p:blipFill>
        <p:spPr>
          <a:xfrm>
            <a:off x="8583068" y="5532875"/>
            <a:ext cx="589635" cy="10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196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F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그림 38">
            <a:extLst>
              <a:ext uri="{FF2B5EF4-FFF2-40B4-BE49-F238E27FC236}">
                <a16:creationId xmlns:a16="http://schemas.microsoft.com/office/drawing/2014/main" id="{BBEA01AD-8A69-4A6B-A0ED-82C1A30F24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512" b="73612"/>
          <a:stretch/>
        </p:blipFill>
        <p:spPr>
          <a:xfrm>
            <a:off x="-20642" y="-5172"/>
            <a:ext cx="12212642" cy="6863171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6994215B-E5A6-4D0C-A892-75303186D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069" y="2068643"/>
            <a:ext cx="8427862" cy="4374334"/>
          </a:xfrm>
          <a:prstGeom prst="rect">
            <a:avLst/>
          </a:prstGeom>
          <a:effectLst/>
          <a:scene3d>
            <a:camera prst="orthographicFront"/>
            <a:lightRig rig="soft" dir="t"/>
          </a:scene3d>
          <a:sp3d prstMaterial="matte">
            <a:bevelT w="127000" h="127000"/>
            <a:bevelB w="0" h="0"/>
          </a:sp3d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1F0DFE6A-1C2B-4E74-B0A1-8C7EBA420621}"/>
              </a:ext>
            </a:extLst>
          </p:cNvPr>
          <p:cNvSpPr/>
          <p:nvPr/>
        </p:nvSpPr>
        <p:spPr>
          <a:xfrm>
            <a:off x="1528347" y="415023"/>
            <a:ext cx="9700907" cy="650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축사관련 시설 사업으로 </a:t>
            </a:r>
            <a:r>
              <a:rPr lang="ko-KR" altLang="en-US" b="1" dirty="0">
                <a:solidFill>
                  <a:srgbClr val="FFFF00"/>
                </a:solidFill>
              </a:rPr>
              <a:t>용도지역</a:t>
            </a:r>
            <a:r>
              <a:rPr lang="ko-KR" altLang="en-US" b="1" dirty="0"/>
              <a:t>이 생산관리지역</a:t>
            </a:r>
            <a:r>
              <a:rPr lang="en-US" altLang="ko-KR" b="1" dirty="0"/>
              <a:t>, </a:t>
            </a:r>
            <a:r>
              <a:rPr lang="ko-KR" altLang="en-US" b="1" dirty="0"/>
              <a:t>보전관리지역</a:t>
            </a:r>
            <a:r>
              <a:rPr lang="en-US" altLang="ko-KR" b="1" dirty="0"/>
              <a:t>, </a:t>
            </a:r>
            <a:r>
              <a:rPr lang="ko-KR" altLang="en-US" b="1" dirty="0"/>
              <a:t>농림지역의 개발면적에</a:t>
            </a:r>
            <a:endParaRPr lang="en-US" altLang="ko-KR" b="1" dirty="0"/>
          </a:p>
          <a:p>
            <a:pPr algn="ctr"/>
            <a:r>
              <a:rPr lang="ko-KR" altLang="en-US" b="1" dirty="0"/>
              <a:t>따른 </a:t>
            </a:r>
            <a:r>
              <a:rPr lang="ko-KR" altLang="en-US" b="1" dirty="0">
                <a:solidFill>
                  <a:srgbClr val="FFFF00"/>
                </a:solidFill>
              </a:rPr>
              <a:t>합산이 </a:t>
            </a:r>
            <a:r>
              <a:rPr lang="en-US" altLang="ko-KR" b="1" dirty="0">
                <a:solidFill>
                  <a:srgbClr val="FFFF00"/>
                </a:solidFill>
              </a:rPr>
              <a:t>1</a:t>
            </a:r>
            <a:r>
              <a:rPr lang="ko-KR" altLang="en-US" b="1" dirty="0">
                <a:solidFill>
                  <a:srgbClr val="FFFF00"/>
                </a:solidFill>
              </a:rPr>
              <a:t>이 넘어</a:t>
            </a:r>
            <a:r>
              <a:rPr lang="ko-KR" altLang="en-US" b="1" dirty="0"/>
              <a:t> 소규모 환경영향평가 대상사업임에도 협의없이 승인됨 </a:t>
            </a: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AD899710-4530-4D04-AB2A-15AF5D4AEBE0}"/>
              </a:ext>
            </a:extLst>
          </p:cNvPr>
          <p:cNvSpPr/>
          <p:nvPr/>
        </p:nvSpPr>
        <p:spPr>
          <a:xfrm>
            <a:off x="383368" y="292287"/>
            <a:ext cx="895546" cy="84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rgbClr val="333F50"/>
                </a:solidFill>
              </a:rPr>
              <a:t>ex3</a:t>
            </a:r>
            <a:endParaRPr lang="ko-KR" altLang="en-US" b="1" dirty="0">
              <a:solidFill>
                <a:srgbClr val="333F50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DEF84969-2544-4843-AD76-1452AA0102FB}"/>
              </a:ext>
            </a:extLst>
          </p:cNvPr>
          <p:cNvCxnSpPr/>
          <p:nvPr/>
        </p:nvCxnSpPr>
        <p:spPr>
          <a:xfrm>
            <a:off x="1376313" y="1206874"/>
            <a:ext cx="990757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B32F286-A088-49F9-B294-87192A85D230}"/>
              </a:ext>
            </a:extLst>
          </p:cNvPr>
          <p:cNvSpPr/>
          <p:nvPr/>
        </p:nvSpPr>
        <p:spPr>
          <a:xfrm>
            <a:off x="5120782" y="1504362"/>
            <a:ext cx="1979287" cy="257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rgbClr val="333F50"/>
                </a:solidFill>
              </a:rPr>
              <a:t>토지이용계획</a:t>
            </a: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32E7F5B3-1214-4A84-9BED-8C0ED53405EE}"/>
              </a:ext>
            </a:extLst>
          </p:cNvPr>
          <p:cNvGrpSpPr/>
          <p:nvPr/>
        </p:nvGrpSpPr>
        <p:grpSpPr>
          <a:xfrm>
            <a:off x="6655651" y="2848970"/>
            <a:ext cx="2472582" cy="740414"/>
            <a:chOff x="3348776" y="4205038"/>
            <a:chExt cx="2472582" cy="740414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193351B4-CB3E-4A6F-9163-6ACA237B5829}"/>
                </a:ext>
              </a:extLst>
            </p:cNvPr>
            <p:cNvGrpSpPr/>
            <p:nvPr/>
          </p:nvGrpSpPr>
          <p:grpSpPr>
            <a:xfrm>
              <a:off x="3766898" y="4268487"/>
              <a:ext cx="1683471" cy="581264"/>
              <a:chOff x="3766898" y="4268487"/>
              <a:chExt cx="1683471" cy="581264"/>
            </a:xfrm>
          </p:grpSpPr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C7AA8D96-4409-4911-B3C5-C6D3683AB5AB}"/>
                  </a:ext>
                </a:extLst>
              </p:cNvPr>
              <p:cNvSpPr/>
              <p:nvPr/>
            </p:nvSpPr>
            <p:spPr>
              <a:xfrm>
                <a:off x="3766898" y="4268487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타원 17">
                <a:extLst>
                  <a:ext uri="{FF2B5EF4-FFF2-40B4-BE49-F238E27FC236}">
                    <a16:creationId xmlns:a16="http://schemas.microsoft.com/office/drawing/2014/main" id="{57DB5E92-0D1D-4428-BE4D-19511A624AE8}"/>
                  </a:ext>
                </a:extLst>
              </p:cNvPr>
              <p:cNvSpPr/>
              <p:nvPr/>
            </p:nvSpPr>
            <p:spPr>
              <a:xfrm>
                <a:off x="5106290" y="4272456"/>
                <a:ext cx="344079" cy="30149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타원 18">
                <a:extLst>
                  <a:ext uri="{FF2B5EF4-FFF2-40B4-BE49-F238E27FC236}">
                    <a16:creationId xmlns:a16="http://schemas.microsoft.com/office/drawing/2014/main" id="{31909D2C-18E1-46E0-822D-658F2C0DAA45}"/>
                  </a:ext>
                </a:extLst>
              </p:cNvPr>
              <p:cNvSpPr/>
              <p:nvPr/>
            </p:nvSpPr>
            <p:spPr>
              <a:xfrm>
                <a:off x="4824875" y="4541911"/>
                <a:ext cx="344079" cy="307840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타원 23">
                <a:extLst>
                  <a:ext uri="{FF2B5EF4-FFF2-40B4-BE49-F238E27FC236}">
                    <a16:creationId xmlns:a16="http://schemas.microsoft.com/office/drawing/2014/main" id="{BAD5C089-29CC-4E8E-99C3-A0ADC8AC0BC5}"/>
                  </a:ext>
                </a:extLst>
              </p:cNvPr>
              <p:cNvSpPr/>
              <p:nvPr/>
            </p:nvSpPr>
            <p:spPr>
              <a:xfrm>
                <a:off x="4012213" y="4541910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27A8010E-52BC-4D29-88D8-EDFDAA1BDD6F}"/>
                </a:ext>
              </a:extLst>
            </p:cNvPr>
            <p:cNvSpPr/>
            <p:nvPr/>
          </p:nvSpPr>
          <p:spPr>
            <a:xfrm>
              <a:off x="3348776" y="4205038"/>
              <a:ext cx="2472582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보전관리지역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  <a:p>
              <a:pPr algn="ctr"/>
              <a:r>
                <a:rPr lang="en-US" altLang="ko-KR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6,478㎡</a:t>
              </a:r>
              <a:endParaRPr lang="ko-KR" altLang="en-US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grpSp>
        <p:nvGrpSpPr>
          <p:cNvPr id="25" name="그룹 24">
            <a:extLst>
              <a:ext uri="{FF2B5EF4-FFF2-40B4-BE49-F238E27FC236}">
                <a16:creationId xmlns:a16="http://schemas.microsoft.com/office/drawing/2014/main" id="{3BDCEF02-D86E-4657-AF0B-7D609963739D}"/>
              </a:ext>
            </a:extLst>
          </p:cNvPr>
          <p:cNvGrpSpPr/>
          <p:nvPr/>
        </p:nvGrpSpPr>
        <p:grpSpPr>
          <a:xfrm>
            <a:off x="1827478" y="2358178"/>
            <a:ext cx="2472582" cy="740414"/>
            <a:chOff x="3348776" y="4205038"/>
            <a:chExt cx="2472582" cy="740414"/>
          </a:xfrm>
        </p:grpSpPr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31C8658A-51F4-4F5C-9F9D-34DE9EC57ACA}"/>
                </a:ext>
              </a:extLst>
            </p:cNvPr>
            <p:cNvGrpSpPr/>
            <p:nvPr/>
          </p:nvGrpSpPr>
          <p:grpSpPr>
            <a:xfrm>
              <a:off x="3766898" y="4266106"/>
              <a:ext cx="1683471" cy="583645"/>
              <a:chOff x="3766898" y="4266106"/>
              <a:chExt cx="1683471" cy="583645"/>
            </a:xfrm>
          </p:grpSpPr>
          <p:sp>
            <p:nvSpPr>
              <p:cNvPr id="28" name="타원 27">
                <a:extLst>
                  <a:ext uri="{FF2B5EF4-FFF2-40B4-BE49-F238E27FC236}">
                    <a16:creationId xmlns:a16="http://schemas.microsoft.com/office/drawing/2014/main" id="{5663806C-3FE4-45B1-B483-7BED3BCFFED0}"/>
                  </a:ext>
                </a:extLst>
              </p:cNvPr>
              <p:cNvSpPr/>
              <p:nvPr/>
            </p:nvSpPr>
            <p:spPr>
              <a:xfrm>
                <a:off x="3766898" y="426610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타원 28">
                <a:extLst>
                  <a:ext uri="{FF2B5EF4-FFF2-40B4-BE49-F238E27FC236}">
                    <a16:creationId xmlns:a16="http://schemas.microsoft.com/office/drawing/2014/main" id="{71EF8422-4690-42D6-9F64-8679A64CB289}"/>
                  </a:ext>
                </a:extLst>
              </p:cNvPr>
              <p:cNvSpPr/>
              <p:nvPr/>
            </p:nvSpPr>
            <p:spPr>
              <a:xfrm>
                <a:off x="5106290" y="4269281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41658B26-B1E6-49C1-A5B7-2E5060130770}"/>
                  </a:ext>
                </a:extLst>
              </p:cNvPr>
              <p:cNvSpPr/>
              <p:nvPr/>
            </p:nvSpPr>
            <p:spPr>
              <a:xfrm>
                <a:off x="4824875" y="4541911"/>
                <a:ext cx="344079" cy="307840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타원 30">
                <a:extLst>
                  <a:ext uri="{FF2B5EF4-FFF2-40B4-BE49-F238E27FC236}">
                    <a16:creationId xmlns:a16="http://schemas.microsoft.com/office/drawing/2014/main" id="{04C81109-514D-4F5A-914A-27BCE58ADDAB}"/>
                  </a:ext>
                </a:extLst>
              </p:cNvPr>
              <p:cNvSpPr/>
              <p:nvPr/>
            </p:nvSpPr>
            <p:spPr>
              <a:xfrm>
                <a:off x="4012213" y="4541910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70E3F5AB-405F-496C-94F8-840F091C2588}"/>
                </a:ext>
              </a:extLst>
            </p:cNvPr>
            <p:cNvSpPr/>
            <p:nvPr/>
          </p:nvSpPr>
          <p:spPr>
            <a:xfrm>
              <a:off x="3348776" y="4205038"/>
              <a:ext cx="2472582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생산관리지역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  <a:p>
              <a:pPr algn="ctr"/>
              <a:r>
                <a:rPr lang="en-US" altLang="ko-KR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1,540㎡</a:t>
              </a:r>
              <a:endParaRPr lang="ko-KR" altLang="en-US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F28213F2-99F5-478B-8CB5-FB279D064205}"/>
              </a:ext>
            </a:extLst>
          </p:cNvPr>
          <p:cNvGrpSpPr/>
          <p:nvPr/>
        </p:nvGrpSpPr>
        <p:grpSpPr>
          <a:xfrm>
            <a:off x="4394328" y="4983431"/>
            <a:ext cx="2472582" cy="740414"/>
            <a:chOff x="3348776" y="4205038"/>
            <a:chExt cx="2472582" cy="740414"/>
          </a:xfrm>
        </p:grpSpPr>
        <p:grpSp>
          <p:nvGrpSpPr>
            <p:cNvPr id="33" name="그룹 32">
              <a:extLst>
                <a:ext uri="{FF2B5EF4-FFF2-40B4-BE49-F238E27FC236}">
                  <a16:creationId xmlns:a16="http://schemas.microsoft.com/office/drawing/2014/main" id="{3197F802-4959-4C95-93B6-EFB1D05705BB}"/>
                </a:ext>
              </a:extLst>
            </p:cNvPr>
            <p:cNvGrpSpPr/>
            <p:nvPr/>
          </p:nvGrpSpPr>
          <p:grpSpPr>
            <a:xfrm>
              <a:off x="4002572" y="4266106"/>
              <a:ext cx="1174418" cy="583645"/>
              <a:chOff x="4002572" y="4266106"/>
              <a:chExt cx="1174418" cy="583645"/>
            </a:xfrm>
          </p:grpSpPr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id="{5E144D5E-0106-447F-8319-C97D2F43652C}"/>
                  </a:ext>
                </a:extLst>
              </p:cNvPr>
              <p:cNvSpPr/>
              <p:nvPr/>
            </p:nvSpPr>
            <p:spPr>
              <a:xfrm>
                <a:off x="4002572" y="426610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>
                <a:extLst>
                  <a:ext uri="{FF2B5EF4-FFF2-40B4-BE49-F238E27FC236}">
                    <a16:creationId xmlns:a16="http://schemas.microsoft.com/office/drawing/2014/main" id="{ACD49766-099F-467F-A8A2-4F9ED5FB9F4B}"/>
                  </a:ext>
                </a:extLst>
              </p:cNvPr>
              <p:cNvSpPr/>
              <p:nvPr/>
            </p:nvSpPr>
            <p:spPr>
              <a:xfrm>
                <a:off x="4832911" y="426610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99BA91B6-EE50-44C8-A4BC-017A5208D362}"/>
                  </a:ext>
                </a:extLst>
              </p:cNvPr>
              <p:cNvSpPr/>
              <p:nvPr/>
            </p:nvSpPr>
            <p:spPr>
              <a:xfrm>
                <a:off x="4824875" y="4541911"/>
                <a:ext cx="344079" cy="307840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타원 37">
                <a:extLst>
                  <a:ext uri="{FF2B5EF4-FFF2-40B4-BE49-F238E27FC236}">
                    <a16:creationId xmlns:a16="http://schemas.microsoft.com/office/drawing/2014/main" id="{E703F202-3EC2-4AF2-AE15-92D5B3476BF6}"/>
                  </a:ext>
                </a:extLst>
              </p:cNvPr>
              <p:cNvSpPr/>
              <p:nvPr/>
            </p:nvSpPr>
            <p:spPr>
              <a:xfrm>
                <a:off x="4012213" y="4541910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ED83620A-C01E-4A14-A629-B76EFA03FA3B}"/>
                </a:ext>
              </a:extLst>
            </p:cNvPr>
            <p:cNvSpPr/>
            <p:nvPr/>
          </p:nvSpPr>
          <p:spPr>
            <a:xfrm>
              <a:off x="3348776" y="4205038"/>
              <a:ext cx="2472582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농림지역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  <a:p>
              <a:pPr algn="ctr"/>
              <a:r>
                <a:rPr lang="en-US" altLang="ko-KR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4,172㎡</a:t>
              </a:r>
              <a:endParaRPr lang="ko-KR" altLang="en-US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id="{3CC3C17F-D47C-4AD0-84F6-D9A8A40EC8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2622" y="5519129"/>
            <a:ext cx="12287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53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F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0BC93D5A-E32E-429F-86BC-DBF405E8FB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512" b="73612"/>
          <a:stretch/>
        </p:blipFill>
        <p:spPr>
          <a:xfrm>
            <a:off x="-20642" y="-5172"/>
            <a:ext cx="12212642" cy="6863171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B578376-7A29-460C-A002-96B751D570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04" y="1601167"/>
            <a:ext cx="4637913" cy="4507399"/>
          </a:xfrm>
          <a:prstGeom prst="rect">
            <a:avLst/>
          </a:prstGeom>
          <a:effectLst/>
          <a:scene3d>
            <a:camera prst="orthographicFront"/>
            <a:lightRig rig="soft" dir="t"/>
          </a:scene3d>
          <a:sp3d prstMaterial="matte">
            <a:bevelT w="127000" h="127000"/>
            <a:bevelB w="0" h="0"/>
          </a:sp3d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4903FE18-CA27-4509-A286-142BD09FAD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654" y="1639176"/>
            <a:ext cx="4393835" cy="4469383"/>
          </a:xfrm>
          <a:prstGeom prst="rect">
            <a:avLst/>
          </a:prstGeom>
          <a:effectLst/>
          <a:scene3d>
            <a:camera prst="orthographicFront"/>
            <a:lightRig rig="soft" dir="t"/>
          </a:scene3d>
          <a:sp3d prstMaterial="matte">
            <a:bevelT w="127000" h="127000"/>
            <a:bevelB w="0" h="0"/>
          </a:sp3d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F5D47EF1-FEEE-41D9-B88C-A343454E455F}"/>
              </a:ext>
            </a:extLst>
          </p:cNvPr>
          <p:cNvSpPr/>
          <p:nvPr/>
        </p:nvSpPr>
        <p:spPr>
          <a:xfrm>
            <a:off x="4946472" y="3165701"/>
            <a:ext cx="2360645" cy="7371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600" b="1" dirty="0">
              <a:solidFill>
                <a:schemeClr val="bg1"/>
              </a:solidFill>
            </a:endParaRPr>
          </a:p>
          <a:p>
            <a:pPr algn="ctr"/>
            <a:r>
              <a:rPr lang="ko-KR" altLang="en-US" sz="1600" b="1" dirty="0">
                <a:solidFill>
                  <a:schemeClr val="bg1"/>
                </a:solidFill>
              </a:rPr>
              <a:t>토지이용계획 </a:t>
            </a:r>
            <a:r>
              <a:rPr lang="ko-KR" altLang="en-US" sz="1600" b="1" dirty="0" err="1">
                <a:solidFill>
                  <a:schemeClr val="bg1"/>
                </a:solidFill>
              </a:rPr>
              <a:t>변경율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</a:rPr>
              <a:t>47.4 %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8248B87-71EF-4209-9EA2-D5FDCBA9E272}"/>
              </a:ext>
            </a:extLst>
          </p:cNvPr>
          <p:cNvSpPr/>
          <p:nvPr/>
        </p:nvSpPr>
        <p:spPr>
          <a:xfrm>
            <a:off x="1528347" y="415023"/>
            <a:ext cx="9836339" cy="650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근린생활시설 조성사업에 대한 협의절차를 완료하였으나</a:t>
            </a:r>
            <a:r>
              <a:rPr lang="en-US" altLang="ko-KR" b="1" dirty="0"/>
              <a:t>, </a:t>
            </a:r>
            <a:r>
              <a:rPr lang="ko-KR" altLang="en-US" b="1" dirty="0">
                <a:solidFill>
                  <a:srgbClr val="FFFF00"/>
                </a:solidFill>
              </a:rPr>
              <a:t>토지이용계획을 </a:t>
            </a:r>
            <a:r>
              <a:rPr lang="en-US" altLang="ko-KR" b="1" dirty="0">
                <a:solidFill>
                  <a:srgbClr val="FFFF00"/>
                </a:solidFill>
              </a:rPr>
              <a:t>30% </a:t>
            </a:r>
            <a:r>
              <a:rPr lang="ko-KR" altLang="en-US" b="1" dirty="0">
                <a:solidFill>
                  <a:srgbClr val="FFFF00"/>
                </a:solidFill>
              </a:rPr>
              <a:t>이상 변경</a:t>
            </a:r>
            <a:r>
              <a:rPr lang="ko-KR" altLang="en-US" b="1" dirty="0"/>
              <a:t>하여 허가를 득하고 부지조성을 완료한 후 건축공사를 남겨두고 소규모 환경영향평가 진행 </a:t>
            </a: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12E1D512-CED7-46AA-BD67-CDF7117FBE32}"/>
              </a:ext>
            </a:extLst>
          </p:cNvPr>
          <p:cNvSpPr/>
          <p:nvPr/>
        </p:nvSpPr>
        <p:spPr>
          <a:xfrm>
            <a:off x="383368" y="292287"/>
            <a:ext cx="895546" cy="84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rgbClr val="333F50"/>
                </a:solidFill>
              </a:rPr>
              <a:t>ex4</a:t>
            </a:r>
            <a:endParaRPr lang="ko-KR" altLang="en-US" b="1" dirty="0">
              <a:solidFill>
                <a:srgbClr val="333F50"/>
              </a:solidFill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46193CB7-4967-4257-BC69-B87BA19A7C32}"/>
              </a:ext>
            </a:extLst>
          </p:cNvPr>
          <p:cNvCxnSpPr/>
          <p:nvPr/>
        </p:nvCxnSpPr>
        <p:spPr>
          <a:xfrm>
            <a:off x="1376313" y="1206874"/>
            <a:ext cx="990757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267FD69B-58AB-48C6-9D67-509D8A038CC1}"/>
              </a:ext>
            </a:extLst>
          </p:cNvPr>
          <p:cNvGrpSpPr/>
          <p:nvPr/>
        </p:nvGrpSpPr>
        <p:grpSpPr>
          <a:xfrm>
            <a:off x="-197964" y="1566668"/>
            <a:ext cx="2472582" cy="740414"/>
            <a:chOff x="3348776" y="4205038"/>
            <a:chExt cx="2472582" cy="740414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1D48992B-CED9-42EA-918F-E4AFED67ACFD}"/>
                </a:ext>
              </a:extLst>
            </p:cNvPr>
            <p:cNvGrpSpPr/>
            <p:nvPr/>
          </p:nvGrpSpPr>
          <p:grpSpPr>
            <a:xfrm>
              <a:off x="4166324" y="4407795"/>
              <a:ext cx="851921" cy="307842"/>
              <a:chOff x="4166324" y="4407795"/>
              <a:chExt cx="851921" cy="307842"/>
            </a:xfrm>
          </p:grpSpPr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BE6B9FEF-FA45-474A-A8C3-57297CD8683A}"/>
                  </a:ext>
                </a:extLst>
              </p:cNvPr>
              <p:cNvSpPr/>
              <p:nvPr/>
            </p:nvSpPr>
            <p:spPr>
              <a:xfrm>
                <a:off x="4166324" y="4407795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타원 20">
                <a:extLst>
                  <a:ext uri="{FF2B5EF4-FFF2-40B4-BE49-F238E27FC236}">
                    <a16:creationId xmlns:a16="http://schemas.microsoft.com/office/drawing/2014/main" id="{FE850DEB-2D27-44CC-A770-19A87D8EDF78}"/>
                  </a:ext>
                </a:extLst>
              </p:cNvPr>
              <p:cNvSpPr/>
              <p:nvPr/>
            </p:nvSpPr>
            <p:spPr>
              <a:xfrm>
                <a:off x="4674166" y="440779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ED63C95C-50C6-4E47-B464-AC2E070E3F21}"/>
                </a:ext>
              </a:extLst>
            </p:cNvPr>
            <p:cNvSpPr/>
            <p:nvPr/>
          </p:nvSpPr>
          <p:spPr>
            <a:xfrm>
              <a:off x="3348776" y="4205038"/>
              <a:ext cx="2472582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당초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C11247B9-27E7-493A-8817-D777E917751B}"/>
              </a:ext>
            </a:extLst>
          </p:cNvPr>
          <p:cNvGrpSpPr/>
          <p:nvPr/>
        </p:nvGrpSpPr>
        <p:grpSpPr>
          <a:xfrm>
            <a:off x="6458936" y="1585522"/>
            <a:ext cx="2472582" cy="740414"/>
            <a:chOff x="3348776" y="4205038"/>
            <a:chExt cx="2472582" cy="740414"/>
          </a:xfrm>
        </p:grpSpPr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14263C6E-3362-409E-B009-9329437C296C}"/>
                </a:ext>
              </a:extLst>
            </p:cNvPr>
            <p:cNvGrpSpPr/>
            <p:nvPr/>
          </p:nvGrpSpPr>
          <p:grpSpPr>
            <a:xfrm>
              <a:off x="4166324" y="4407795"/>
              <a:ext cx="851921" cy="307842"/>
              <a:chOff x="4166324" y="4407795"/>
              <a:chExt cx="851921" cy="307842"/>
            </a:xfrm>
          </p:grpSpPr>
          <p:sp>
            <p:nvSpPr>
              <p:cNvPr id="27" name="타원 26">
                <a:extLst>
                  <a:ext uri="{FF2B5EF4-FFF2-40B4-BE49-F238E27FC236}">
                    <a16:creationId xmlns:a16="http://schemas.microsoft.com/office/drawing/2014/main" id="{0066E112-5A7F-422D-8507-0D96192DEC99}"/>
                  </a:ext>
                </a:extLst>
              </p:cNvPr>
              <p:cNvSpPr/>
              <p:nvPr/>
            </p:nvSpPr>
            <p:spPr>
              <a:xfrm>
                <a:off x="4166324" y="4407795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타원 27">
                <a:extLst>
                  <a:ext uri="{FF2B5EF4-FFF2-40B4-BE49-F238E27FC236}">
                    <a16:creationId xmlns:a16="http://schemas.microsoft.com/office/drawing/2014/main" id="{A4D4EB48-A8A1-4DF0-ACD2-651FAD2FF7DA}"/>
                  </a:ext>
                </a:extLst>
              </p:cNvPr>
              <p:cNvSpPr/>
              <p:nvPr/>
            </p:nvSpPr>
            <p:spPr>
              <a:xfrm>
                <a:off x="4674166" y="440779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F26737B9-BCC4-45FC-945E-295BDDB6B9E2}"/>
                </a:ext>
              </a:extLst>
            </p:cNvPr>
            <p:cNvSpPr/>
            <p:nvPr/>
          </p:nvSpPr>
          <p:spPr>
            <a:xfrm>
              <a:off x="3348776" y="4205038"/>
              <a:ext cx="2472582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변경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sp>
        <p:nvSpPr>
          <p:cNvPr id="2" name="화살표: 오른쪽 1">
            <a:extLst>
              <a:ext uri="{FF2B5EF4-FFF2-40B4-BE49-F238E27FC236}">
                <a16:creationId xmlns:a16="http://schemas.microsoft.com/office/drawing/2014/main" id="{B0EB3059-5714-43BC-908E-21F71AE0C10C}"/>
              </a:ext>
            </a:extLst>
          </p:cNvPr>
          <p:cNvSpPr/>
          <p:nvPr/>
        </p:nvSpPr>
        <p:spPr>
          <a:xfrm>
            <a:off x="5392135" y="2535810"/>
            <a:ext cx="1480008" cy="582805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B6C8CDAF-199A-4F21-A339-9E3112BAA7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0506" y="4181586"/>
            <a:ext cx="155257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6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F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그림 42">
            <a:extLst>
              <a:ext uri="{FF2B5EF4-FFF2-40B4-BE49-F238E27FC236}">
                <a16:creationId xmlns:a16="http://schemas.microsoft.com/office/drawing/2014/main" id="{D7019210-25EB-41B9-A76C-60066691A1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512" b="73612"/>
          <a:stretch/>
        </p:blipFill>
        <p:spPr>
          <a:xfrm>
            <a:off x="-20642" y="-5171"/>
            <a:ext cx="12212642" cy="6863171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47F60732-FE8F-44F8-BCF1-F08C4A465DE7}"/>
              </a:ext>
            </a:extLst>
          </p:cNvPr>
          <p:cNvSpPr/>
          <p:nvPr/>
        </p:nvSpPr>
        <p:spPr>
          <a:xfrm>
            <a:off x="1528347" y="415023"/>
            <a:ext cx="9700907" cy="650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체육공원을 조성하는 사업으로</a:t>
            </a:r>
            <a:endParaRPr lang="en-US" altLang="ko-KR" b="1" dirty="0"/>
          </a:p>
          <a:p>
            <a:pPr algn="ctr"/>
            <a:r>
              <a:rPr lang="ko-KR" altLang="en-US" b="1" dirty="0"/>
              <a:t>당초 소규모 환경영향평가 협의 시에 설정한 </a:t>
            </a:r>
            <a:r>
              <a:rPr lang="ko-KR" altLang="en-US" b="1" dirty="0">
                <a:solidFill>
                  <a:srgbClr val="FFFF00"/>
                </a:solidFill>
              </a:rPr>
              <a:t>원형보전녹지를 </a:t>
            </a:r>
            <a:r>
              <a:rPr lang="en-US" altLang="ko-KR" b="1" dirty="0">
                <a:solidFill>
                  <a:srgbClr val="FFFF00"/>
                </a:solidFill>
              </a:rPr>
              <a:t>5%</a:t>
            </a:r>
            <a:r>
              <a:rPr lang="ko-KR" altLang="en-US" b="1" dirty="0">
                <a:solidFill>
                  <a:srgbClr val="FFFF00"/>
                </a:solidFill>
              </a:rPr>
              <a:t>이상 추가 훼손</a:t>
            </a: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E73FEE19-877D-485A-B3FB-05FDFA33B23E}"/>
              </a:ext>
            </a:extLst>
          </p:cNvPr>
          <p:cNvSpPr/>
          <p:nvPr/>
        </p:nvSpPr>
        <p:spPr>
          <a:xfrm>
            <a:off x="383368" y="292287"/>
            <a:ext cx="895546" cy="84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rgbClr val="333F50"/>
                </a:solidFill>
              </a:rPr>
              <a:t>ex5</a:t>
            </a:r>
            <a:endParaRPr lang="ko-KR" altLang="en-US" b="1" dirty="0">
              <a:solidFill>
                <a:srgbClr val="333F50"/>
              </a:solidFill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F379944-15B2-4E2B-A48C-0F7CDA045051}"/>
              </a:ext>
            </a:extLst>
          </p:cNvPr>
          <p:cNvCxnSpPr/>
          <p:nvPr/>
        </p:nvCxnSpPr>
        <p:spPr>
          <a:xfrm>
            <a:off x="1376313" y="1206874"/>
            <a:ext cx="990757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그림 27">
            <a:extLst>
              <a:ext uri="{FF2B5EF4-FFF2-40B4-BE49-F238E27FC236}">
                <a16:creationId xmlns:a16="http://schemas.microsoft.com/office/drawing/2014/main" id="{32E2970A-7947-4DAC-917C-25BF5D8080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57" y="1582693"/>
            <a:ext cx="3782184" cy="4860284"/>
          </a:xfrm>
          <a:prstGeom prst="rect">
            <a:avLst/>
          </a:prstGeom>
          <a:effectLst/>
          <a:scene3d>
            <a:camera prst="orthographicFront"/>
            <a:lightRig rig="soft" dir="t"/>
          </a:scene3d>
          <a:sp3d prstMaterial="matte">
            <a:bevelT w="127000" h="127000"/>
            <a:bevelB w="0" h="0"/>
          </a:sp3d>
        </p:spPr>
      </p:pic>
      <p:pic>
        <p:nvPicPr>
          <p:cNvPr id="29" name="그림 28">
            <a:extLst>
              <a:ext uri="{FF2B5EF4-FFF2-40B4-BE49-F238E27FC236}">
                <a16:creationId xmlns:a16="http://schemas.microsoft.com/office/drawing/2014/main" id="{F596899D-C2D7-46B2-8D02-E8C2BD0834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434" y="1582691"/>
            <a:ext cx="3914739" cy="4860286"/>
          </a:xfrm>
          <a:prstGeom prst="rect">
            <a:avLst/>
          </a:prstGeom>
          <a:effectLst/>
          <a:scene3d>
            <a:camera prst="orthographicFront"/>
            <a:lightRig rig="soft" dir="t"/>
          </a:scene3d>
          <a:sp3d prstMaterial="matte">
            <a:bevelT w="127000" h="127000"/>
            <a:bevelB w="0" h="0"/>
          </a:sp3d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6D8AC9D1-2CA8-47C7-9F0D-2DB3F8914C8E}"/>
              </a:ext>
            </a:extLst>
          </p:cNvPr>
          <p:cNvSpPr/>
          <p:nvPr/>
        </p:nvSpPr>
        <p:spPr>
          <a:xfrm>
            <a:off x="2855336" y="1729115"/>
            <a:ext cx="1979287" cy="833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rgbClr val="333F50"/>
                </a:solidFill>
              </a:rPr>
              <a:t>당초 원형녹지</a:t>
            </a:r>
            <a:endParaRPr lang="en-US" altLang="ko-KR" b="1" dirty="0">
              <a:solidFill>
                <a:srgbClr val="333F50"/>
              </a:solidFill>
            </a:endParaRPr>
          </a:p>
          <a:p>
            <a:pPr algn="ctr"/>
            <a:r>
              <a:rPr lang="en-US" altLang="ko-KR" b="1" dirty="0">
                <a:solidFill>
                  <a:srgbClr val="333F50"/>
                </a:solidFill>
              </a:rPr>
              <a:t>32,319 </a:t>
            </a:r>
            <a:r>
              <a:rPr lang="ko-KR" altLang="en-US" b="1" dirty="0">
                <a:solidFill>
                  <a:srgbClr val="333F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㎡</a:t>
            </a:r>
            <a:endParaRPr lang="ko-KR" altLang="en-US" b="1" dirty="0">
              <a:solidFill>
                <a:srgbClr val="333F50"/>
              </a:solidFill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D9AFE814-0C60-4BB8-9EF7-99231F6420F0}"/>
              </a:ext>
            </a:extLst>
          </p:cNvPr>
          <p:cNvSpPr/>
          <p:nvPr/>
        </p:nvSpPr>
        <p:spPr>
          <a:xfrm>
            <a:off x="9321937" y="1729113"/>
            <a:ext cx="1979287" cy="833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rgbClr val="333F50"/>
                </a:solidFill>
              </a:rPr>
              <a:t>변경된 원형녹지</a:t>
            </a:r>
            <a:endParaRPr lang="en-US" altLang="ko-KR" b="1" dirty="0">
              <a:solidFill>
                <a:srgbClr val="333F50"/>
              </a:solidFill>
            </a:endParaRPr>
          </a:p>
          <a:p>
            <a:pPr algn="ctr"/>
            <a:r>
              <a:rPr lang="en-US" altLang="ko-KR" b="1" dirty="0">
                <a:solidFill>
                  <a:srgbClr val="333F50"/>
                </a:solidFill>
              </a:rPr>
              <a:t>28,981 </a:t>
            </a:r>
            <a:r>
              <a:rPr lang="ko-KR" altLang="en-US" b="1" dirty="0">
                <a:solidFill>
                  <a:srgbClr val="333F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㎡</a:t>
            </a:r>
            <a:endParaRPr lang="ko-KR" altLang="en-US" b="1" dirty="0">
              <a:solidFill>
                <a:srgbClr val="333F50"/>
              </a:solidFill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C16237E-FF4E-458F-8453-1CE1CF9071A1}"/>
              </a:ext>
            </a:extLst>
          </p:cNvPr>
          <p:cNvSpPr/>
          <p:nvPr/>
        </p:nvSpPr>
        <p:spPr>
          <a:xfrm>
            <a:off x="5167560" y="3395765"/>
            <a:ext cx="1979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b="1" dirty="0">
                <a:solidFill>
                  <a:schemeClr val="bg1"/>
                </a:solidFill>
              </a:rPr>
              <a:t>원형녹지 </a:t>
            </a:r>
            <a:r>
              <a:rPr lang="ko-KR" altLang="en-US" b="1" dirty="0" err="1">
                <a:solidFill>
                  <a:schemeClr val="bg1"/>
                </a:solidFill>
              </a:rPr>
              <a:t>훼손율</a:t>
            </a:r>
            <a:endParaRPr lang="en-US" altLang="ko-KR" b="1" dirty="0">
              <a:solidFill>
                <a:schemeClr val="bg1"/>
              </a:solidFill>
            </a:endParaRPr>
          </a:p>
          <a:p>
            <a:pPr algn="ctr"/>
            <a:r>
              <a:rPr lang="en-US" altLang="ko-KR" b="1" dirty="0">
                <a:solidFill>
                  <a:schemeClr val="bg1"/>
                </a:solidFill>
              </a:rPr>
              <a:t>12.4 %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06B024F4-21FC-4DA5-B8EE-C42B86B22F63}"/>
              </a:ext>
            </a:extLst>
          </p:cNvPr>
          <p:cNvGrpSpPr/>
          <p:nvPr/>
        </p:nvGrpSpPr>
        <p:grpSpPr>
          <a:xfrm>
            <a:off x="405351" y="1500679"/>
            <a:ext cx="2472582" cy="740414"/>
            <a:chOff x="3348776" y="4205038"/>
            <a:chExt cx="2472582" cy="740414"/>
          </a:xfrm>
        </p:grpSpPr>
        <p:grpSp>
          <p:nvGrpSpPr>
            <p:cNvPr id="33" name="그룹 32">
              <a:extLst>
                <a:ext uri="{FF2B5EF4-FFF2-40B4-BE49-F238E27FC236}">
                  <a16:creationId xmlns:a16="http://schemas.microsoft.com/office/drawing/2014/main" id="{DBB119CA-7D06-4C6A-9390-CD6F33268B9A}"/>
                </a:ext>
              </a:extLst>
            </p:cNvPr>
            <p:cNvGrpSpPr/>
            <p:nvPr/>
          </p:nvGrpSpPr>
          <p:grpSpPr>
            <a:xfrm>
              <a:off x="4166324" y="4407795"/>
              <a:ext cx="851921" cy="307842"/>
              <a:chOff x="4166324" y="4407795"/>
              <a:chExt cx="851921" cy="307842"/>
            </a:xfrm>
          </p:grpSpPr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id="{73D74F2F-2714-4DF5-A39A-EA8854933510}"/>
                  </a:ext>
                </a:extLst>
              </p:cNvPr>
              <p:cNvSpPr/>
              <p:nvPr/>
            </p:nvSpPr>
            <p:spPr>
              <a:xfrm>
                <a:off x="4166324" y="4407795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>
                <a:extLst>
                  <a:ext uri="{FF2B5EF4-FFF2-40B4-BE49-F238E27FC236}">
                    <a16:creationId xmlns:a16="http://schemas.microsoft.com/office/drawing/2014/main" id="{B8198F0D-3E97-4D94-A203-2D8A9811A055}"/>
                  </a:ext>
                </a:extLst>
              </p:cNvPr>
              <p:cNvSpPr/>
              <p:nvPr/>
            </p:nvSpPr>
            <p:spPr>
              <a:xfrm>
                <a:off x="4674166" y="440779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C85C0333-6E8E-4F0C-9923-E5F0FEF958C6}"/>
                </a:ext>
              </a:extLst>
            </p:cNvPr>
            <p:cNvSpPr/>
            <p:nvPr/>
          </p:nvSpPr>
          <p:spPr>
            <a:xfrm>
              <a:off x="3348776" y="4205038"/>
              <a:ext cx="2472582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당초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FBE6AC07-7C9C-466D-97B2-151F24BAF829}"/>
              </a:ext>
            </a:extLst>
          </p:cNvPr>
          <p:cNvGrpSpPr/>
          <p:nvPr/>
        </p:nvGrpSpPr>
        <p:grpSpPr>
          <a:xfrm>
            <a:off x="6798295" y="1481826"/>
            <a:ext cx="2472582" cy="740414"/>
            <a:chOff x="3348776" y="4205038"/>
            <a:chExt cx="2472582" cy="740414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5C5A9D82-E9AA-4968-83F5-7D3C18D3D83A}"/>
                </a:ext>
              </a:extLst>
            </p:cNvPr>
            <p:cNvGrpSpPr/>
            <p:nvPr/>
          </p:nvGrpSpPr>
          <p:grpSpPr>
            <a:xfrm>
              <a:off x="4166324" y="4407795"/>
              <a:ext cx="851921" cy="307842"/>
              <a:chOff x="4166324" y="4407795"/>
              <a:chExt cx="851921" cy="307842"/>
            </a:xfrm>
          </p:grpSpPr>
          <p:sp>
            <p:nvSpPr>
              <p:cNvPr id="40" name="타원 39">
                <a:extLst>
                  <a:ext uri="{FF2B5EF4-FFF2-40B4-BE49-F238E27FC236}">
                    <a16:creationId xmlns:a16="http://schemas.microsoft.com/office/drawing/2014/main" id="{2B864F1A-082A-4FA8-9480-C37F090C6834}"/>
                  </a:ext>
                </a:extLst>
              </p:cNvPr>
              <p:cNvSpPr/>
              <p:nvPr/>
            </p:nvSpPr>
            <p:spPr>
              <a:xfrm>
                <a:off x="4166324" y="4407795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타원 40">
                <a:extLst>
                  <a:ext uri="{FF2B5EF4-FFF2-40B4-BE49-F238E27FC236}">
                    <a16:creationId xmlns:a16="http://schemas.microsoft.com/office/drawing/2014/main" id="{BC298027-E9CC-45F6-B31B-423EF99CF0D9}"/>
                  </a:ext>
                </a:extLst>
              </p:cNvPr>
              <p:cNvSpPr/>
              <p:nvPr/>
            </p:nvSpPr>
            <p:spPr>
              <a:xfrm>
                <a:off x="4674166" y="4407796"/>
                <a:ext cx="344079" cy="307841"/>
              </a:xfrm>
              <a:prstGeom prst="ellipse">
                <a:avLst/>
              </a:prstGeom>
              <a:solidFill>
                <a:srgbClr val="333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089707EE-A172-44D3-9C64-026C539A8F0F}"/>
                </a:ext>
              </a:extLst>
            </p:cNvPr>
            <p:cNvSpPr/>
            <p:nvPr/>
          </p:nvSpPr>
          <p:spPr>
            <a:xfrm>
              <a:off x="3348776" y="4205038"/>
              <a:ext cx="2472582" cy="7404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bg1"/>
                  </a:solidFill>
                  <a:highlight>
                    <a:srgbClr val="333F50"/>
                  </a:highlight>
                </a:rPr>
                <a:t>변경</a:t>
              </a:r>
              <a:endParaRPr lang="en-US" altLang="ko-KR" dirty="0">
                <a:solidFill>
                  <a:schemeClr val="bg1"/>
                </a:solidFill>
                <a:highlight>
                  <a:srgbClr val="333F50"/>
                </a:highlight>
              </a:endParaRPr>
            </a:p>
          </p:txBody>
        </p:sp>
      </p:grpSp>
      <p:sp>
        <p:nvSpPr>
          <p:cNvPr id="42" name="화살표: 오른쪽 41">
            <a:extLst>
              <a:ext uri="{FF2B5EF4-FFF2-40B4-BE49-F238E27FC236}">
                <a16:creationId xmlns:a16="http://schemas.microsoft.com/office/drawing/2014/main" id="{4E9A5636-B0EF-450C-82D9-FD8367EA3050}"/>
              </a:ext>
            </a:extLst>
          </p:cNvPr>
          <p:cNvSpPr/>
          <p:nvPr/>
        </p:nvSpPr>
        <p:spPr>
          <a:xfrm>
            <a:off x="5393706" y="1608659"/>
            <a:ext cx="1480008" cy="582805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A7FC23F-6528-47D7-A61E-58D90B7723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91" y="4042096"/>
            <a:ext cx="227647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906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145</Words>
  <Application>Microsoft Office PowerPoint</Application>
  <PresentationFormat>와이드스크린</PresentationFormat>
  <Paragraphs>45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업무망</dc:creator>
  <cp:lastModifiedBy>업무망</cp:lastModifiedBy>
  <cp:revision>27</cp:revision>
  <cp:lastPrinted>2021-08-20T08:46:26Z</cp:lastPrinted>
  <dcterms:created xsi:type="dcterms:W3CDTF">2021-08-20T05:24:55Z</dcterms:created>
  <dcterms:modified xsi:type="dcterms:W3CDTF">2021-08-20T08:53:54Z</dcterms:modified>
</cp:coreProperties>
</file>